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8"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7" d="100"/>
          <a:sy n="57" d="100"/>
        </p:scale>
        <p:origin x="-2984" y="-11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83947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04228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361920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442491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1A0C47-018D-4460-B945-BFF7981B6CA6}" type="datetimeFigureOut">
              <a:rPr lang="en-US" smtClean="0"/>
              <a:t>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191434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1A0C47-018D-4460-B945-BFF7981B6CA6}" type="datetimeFigureOut">
              <a:rPr lang="en-US" smtClean="0"/>
              <a:t>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698754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1A0C47-018D-4460-B945-BFF7981B6CA6}" type="datetimeFigureOut">
              <a:rPr lang="en-US" smtClean="0"/>
              <a:t>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218591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1A0C47-018D-4460-B945-BFF7981B6CA6}" type="datetimeFigureOut">
              <a:rPr lang="en-US" smtClean="0"/>
              <a:t>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18576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A0C47-018D-4460-B945-BFF7981B6CA6}" type="datetimeFigureOut">
              <a:rPr lang="en-US" smtClean="0"/>
              <a:t>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297244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3679540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A0C47-018D-4460-B945-BFF7981B6CA6}" type="datetimeFigureOut">
              <a:rPr lang="en-US" smtClean="0"/>
              <a:t>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1F5A0A-F6FC-4FFD-9B49-0DA8697211D9}" type="slidenum">
              <a:rPr lang="en-US" smtClean="0"/>
              <a:t>‹#›</a:t>
            </a:fld>
            <a:endParaRPr lang="en-US"/>
          </a:p>
        </p:txBody>
      </p:sp>
    </p:spTree>
    <p:extLst>
      <p:ext uri="{BB962C8B-B14F-4D97-AF65-F5344CB8AC3E}">
        <p14:creationId xmlns:p14="http://schemas.microsoft.com/office/powerpoint/2010/main" val="11847051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51A0C47-018D-4460-B945-BFF7981B6CA6}" type="datetimeFigureOut">
              <a:rPr lang="en-US" smtClean="0"/>
              <a:t>10/20/15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C1F5A0A-F6FC-4FFD-9B49-0DA8697211D9}" type="slidenum">
              <a:rPr lang="en-US" smtClean="0"/>
              <a:t>‹#›</a:t>
            </a:fld>
            <a:endParaRPr lang="en-US"/>
          </a:p>
        </p:txBody>
      </p:sp>
    </p:spTree>
    <p:extLst>
      <p:ext uri="{BB962C8B-B14F-4D97-AF65-F5344CB8AC3E}">
        <p14:creationId xmlns:p14="http://schemas.microsoft.com/office/powerpoint/2010/main" val="328331436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nip Single Corner Rectangle 3"/>
          <p:cNvSpPr/>
          <p:nvPr/>
        </p:nvSpPr>
        <p:spPr>
          <a:xfrm>
            <a:off x="1426197" y="1738002"/>
            <a:ext cx="3208942" cy="5940088"/>
          </a:xfrm>
          <a:prstGeom prst="snip1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dirty="0">
              <a:solidFill>
                <a:srgbClr val="000000"/>
              </a:solidFill>
            </a:endParaRPr>
          </a:p>
        </p:txBody>
      </p:sp>
      <p:sp>
        <p:nvSpPr>
          <p:cNvPr id="5" name="TextBox 4"/>
          <p:cNvSpPr txBox="1"/>
          <p:nvPr/>
        </p:nvSpPr>
        <p:spPr>
          <a:xfrm>
            <a:off x="1426197" y="1738002"/>
            <a:ext cx="3208942" cy="5940088"/>
          </a:xfrm>
          <a:prstGeom prst="rect">
            <a:avLst/>
          </a:prstGeom>
          <a:noFill/>
        </p:spPr>
        <p:txBody>
          <a:bodyPr wrap="square" rtlCol="0">
            <a:spAutoFit/>
          </a:bodyPr>
          <a:lstStyle/>
          <a:p>
            <a:r>
              <a:rPr lang="en-US" sz="2000" b="1" dirty="0" smtClean="0">
                <a:solidFill>
                  <a:srgbClr val="000000"/>
                </a:solidFill>
                <a:latin typeface="Calibri Light"/>
                <a:cs typeface="Calibri Light"/>
              </a:rPr>
              <a:t>Advanced Pre</a:t>
            </a:r>
            <a:r>
              <a:rPr lang="en-US" sz="2000" b="1" dirty="0" smtClean="0">
                <a:latin typeface="Calibri Light"/>
                <a:cs typeface="Calibri Light"/>
              </a:rPr>
              <a:t>mium Tax Credits</a:t>
            </a:r>
            <a:r>
              <a:rPr lang="en-US" sz="2000" dirty="0" smtClean="0">
                <a:latin typeface="Calibri Light"/>
                <a:cs typeface="Calibri Light"/>
              </a:rPr>
              <a:t>: A new tax credit that  helps make your monthly health insurance premium more affordable. The only place to apply for and receive the new tax credit it through the Health Insurance Marketplace (</a:t>
            </a:r>
            <a:r>
              <a:rPr lang="en-US" sz="2000" dirty="0" err="1" smtClean="0">
                <a:latin typeface="Calibri Light"/>
                <a:cs typeface="Calibri Light"/>
              </a:rPr>
              <a:t>HealthCare.gov</a:t>
            </a:r>
            <a:r>
              <a:rPr lang="en-US" sz="2000" dirty="0" smtClean="0">
                <a:latin typeface="Calibri Light"/>
                <a:cs typeface="Calibri Light"/>
              </a:rPr>
              <a:t>). The tax credit is based off of your income projection for the coming year and will be reconciled on your federal taxes. For example, if you received a tax credit in 2015, you will reconcile your tax credit in the spring of 2016 when you file your taxes. </a:t>
            </a:r>
            <a:endParaRPr lang="en-US" sz="2000" dirty="0">
              <a:solidFill>
                <a:srgbClr val="000000"/>
              </a:solidFill>
              <a:latin typeface="Calibri Light"/>
              <a:cs typeface="Calibri Light"/>
            </a:endParaRPr>
          </a:p>
        </p:txBody>
      </p:sp>
    </p:spTree>
    <p:extLst>
      <p:ext uri="{BB962C8B-B14F-4D97-AF65-F5344CB8AC3E}">
        <p14:creationId xmlns:p14="http://schemas.microsoft.com/office/powerpoint/2010/main" val="3619566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444</TotalTime>
  <Words>94</Words>
  <Application>Microsoft Macintosh PowerPoint</Application>
  <PresentationFormat>On-screen Show (4:3)</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Montana Primary Care Association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Riutta</dc:creator>
  <cp:lastModifiedBy>Olivia Riutta</cp:lastModifiedBy>
  <cp:revision>10</cp:revision>
  <dcterms:created xsi:type="dcterms:W3CDTF">2015-10-20T14:33:55Z</dcterms:created>
  <dcterms:modified xsi:type="dcterms:W3CDTF">2015-10-20T23:12:46Z</dcterms:modified>
</cp:coreProperties>
</file>