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8" r:id="rId3"/>
    <p:sldId id="257"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7" d="100"/>
          <a:sy n="57" d="100"/>
        </p:scale>
        <p:origin x="-2984" y="-1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83947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04228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361920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44249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191434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69875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1A0C47-018D-4460-B945-BFF7981B6CA6}" type="datetimeFigureOut">
              <a:rPr lang="en-US" smtClean="0"/>
              <a:t>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18591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1A0C47-018D-4460-B945-BFF7981B6CA6}" type="datetimeFigureOut">
              <a:rPr lang="en-US" smtClean="0"/>
              <a:t>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18576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A0C47-018D-4460-B945-BFF7981B6CA6}" type="datetimeFigureOut">
              <a:rPr lang="en-US" smtClean="0"/>
              <a:t>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297244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3679540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1847051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51A0C47-018D-4460-B945-BFF7981B6CA6}" type="datetimeFigureOut">
              <a:rPr lang="en-US" smtClean="0"/>
              <a:t>10/20/15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C1F5A0A-F6FC-4FFD-9B49-0DA8697211D9}" type="slidenum">
              <a:rPr lang="en-US" smtClean="0"/>
              <a:t>‹#›</a:t>
            </a:fld>
            <a:endParaRPr lang="en-US"/>
          </a:p>
        </p:txBody>
      </p:sp>
    </p:spTree>
    <p:extLst>
      <p:ext uri="{BB962C8B-B14F-4D97-AF65-F5344CB8AC3E}">
        <p14:creationId xmlns:p14="http://schemas.microsoft.com/office/powerpoint/2010/main" val="328331436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048316" y="1898351"/>
            <a:ext cx="4102157" cy="3961831"/>
          </a:xfrm>
          <a:prstGeom prst="roundRect">
            <a:avLst/>
          </a:prstGeom>
          <a:solidFill>
            <a:schemeClr val="accent5"/>
          </a:solidFill>
          <a:ln>
            <a:solidFill>
              <a:schemeClr val="accent4">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Content Placeholder 6"/>
          <p:cNvSpPr>
            <a:spLocks noGrp="1"/>
          </p:cNvSpPr>
          <p:nvPr>
            <p:ph idx="1"/>
          </p:nvPr>
        </p:nvSpPr>
        <p:spPr>
          <a:xfrm>
            <a:off x="2196764" y="2184273"/>
            <a:ext cx="3953709" cy="3675909"/>
          </a:xfrm>
          <a:effectLst>
            <a:outerShdw blurRad="50800" dist="38100" algn="l" rotWithShape="0">
              <a:prstClr val="black">
                <a:alpha val="40000"/>
              </a:prstClr>
            </a:outerShdw>
          </a:effectLst>
        </p:spPr>
        <p:txBody>
          <a:bodyPr>
            <a:noAutofit/>
          </a:bodyPr>
          <a:lstStyle/>
          <a:p>
            <a:pPr marL="0" indent="0">
              <a:buNone/>
            </a:pPr>
            <a:r>
              <a:rPr lang="en-US" sz="2000" dirty="0">
                <a:solidFill>
                  <a:schemeClr val="bg1"/>
                </a:solidFill>
                <a:effectLst/>
                <a:latin typeface="Calibri Light"/>
                <a:cs typeface="Calibri Light"/>
              </a:rPr>
              <a:t>Nobody plans to get sick or hurt, but most people need medical care at some point. Health insurance coverage helps pay for these costs and protects you from very high expenses. Did you know the average cost of a 3-day hospital stay is $30,000? Or that fixing a broken leg can cost up to $7,500? Having health insurance can help protect you from unexpected costs like these.</a:t>
            </a:r>
            <a:endParaRPr lang="en-US" sz="2000" dirty="0">
              <a:solidFill>
                <a:schemeClr val="bg1"/>
              </a:solidFill>
              <a:effectLst/>
              <a:latin typeface="Calibri Light"/>
              <a:cs typeface="Calibri Light"/>
            </a:endParaRPr>
          </a:p>
        </p:txBody>
      </p:sp>
    </p:spTree>
    <p:extLst>
      <p:ext uri="{BB962C8B-B14F-4D97-AF65-F5344CB8AC3E}">
        <p14:creationId xmlns:p14="http://schemas.microsoft.com/office/powerpoint/2010/main" val="1103719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nip Single Corner Rectangle 3"/>
          <p:cNvSpPr/>
          <p:nvPr/>
        </p:nvSpPr>
        <p:spPr>
          <a:xfrm>
            <a:off x="1426197" y="2555473"/>
            <a:ext cx="3052952" cy="4953581"/>
          </a:xfrm>
          <a:prstGeom prst="snip1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000000"/>
              </a:solidFill>
            </a:endParaRPr>
          </a:p>
        </p:txBody>
      </p:sp>
      <p:sp>
        <p:nvSpPr>
          <p:cNvPr id="5" name="TextBox 4"/>
          <p:cNvSpPr txBox="1"/>
          <p:nvPr/>
        </p:nvSpPr>
        <p:spPr>
          <a:xfrm>
            <a:off x="1426197" y="2740693"/>
            <a:ext cx="3052952" cy="4985980"/>
          </a:xfrm>
          <a:prstGeom prst="rect">
            <a:avLst/>
          </a:prstGeom>
          <a:noFill/>
        </p:spPr>
        <p:txBody>
          <a:bodyPr wrap="square" rtlCol="0">
            <a:spAutoFit/>
          </a:bodyPr>
          <a:lstStyle/>
          <a:p>
            <a:r>
              <a:rPr lang="en-US" sz="2000" dirty="0">
                <a:solidFill>
                  <a:srgbClr val="000000"/>
                </a:solidFill>
                <a:latin typeface="Calibri Light"/>
                <a:cs typeface="Calibri Light"/>
              </a:rPr>
              <a:t>Deductible is the dollar amount you must pay for medical costs each year before the insurance company begins paying certain claims. Some health plans for sale in Montana do not apply the deductible to certain kinds of services, such as office visits or counseling sessions. Certain care, like immunizations and physicals, are covered even before you pay your deductible.</a:t>
            </a:r>
          </a:p>
          <a:p>
            <a:endParaRPr lang="en-US" dirty="0"/>
          </a:p>
        </p:txBody>
      </p:sp>
    </p:spTree>
    <p:extLst>
      <p:ext uri="{BB962C8B-B14F-4D97-AF65-F5344CB8AC3E}">
        <p14:creationId xmlns:p14="http://schemas.microsoft.com/office/powerpoint/2010/main" val="3619566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42901" y="241934"/>
            <a:ext cx="6141837" cy="7668197"/>
          </a:xfrm>
        </p:spPr>
        <p:txBody>
          <a:bodyPr>
            <a:noAutofit/>
          </a:bodyPr>
          <a:lstStyle/>
          <a:p>
            <a:pPr marL="0" indent="0">
              <a:buNone/>
            </a:pPr>
            <a:r>
              <a:rPr lang="en-US" sz="1400" dirty="0"/>
              <a:t>An </a:t>
            </a:r>
            <a:r>
              <a:rPr lang="en-US" sz="1400" b="1" dirty="0"/>
              <a:t>insurance provider network </a:t>
            </a:r>
            <a:r>
              <a:rPr lang="en-US" sz="1400" dirty="0"/>
              <a:t>is the list of all the doctors, nurse practitioners, hospitals, clinics and other health care providers who have signed special contracts with your insurance company. Every company has a network and practitioners can belong to more than one. When a practitioner signs a network contract with an insurance company, they agree to charge certain prices for certain services. In exchange, the insurance company promises to pay for those services. You will want to be sure your doctors are in your company’s network. If they aren’t, the insurance company will make you pay a greater portion of the medical bill. It could cost you </a:t>
            </a:r>
            <a:r>
              <a:rPr lang="en-US" sz="1400" b="1" dirty="0"/>
              <a:t>up to four times as much</a:t>
            </a:r>
            <a:r>
              <a:rPr lang="en-US" sz="1400" dirty="0"/>
              <a:t> to seek care out of your company’s network</a:t>
            </a:r>
            <a:r>
              <a:rPr lang="en-US" sz="1400" dirty="0" smtClean="0"/>
              <a:t>.</a:t>
            </a:r>
          </a:p>
          <a:p>
            <a:pPr marL="0" indent="0">
              <a:buNone/>
            </a:pPr>
            <a:endParaRPr lang="en-US" sz="1400" b="1" dirty="0" smtClean="0"/>
          </a:p>
          <a:p>
            <a:pPr marL="0" indent="0">
              <a:buNone/>
            </a:pPr>
            <a:r>
              <a:rPr lang="en-US" sz="1400" b="1" dirty="0" smtClean="0"/>
              <a:t>Deductible</a:t>
            </a:r>
            <a:r>
              <a:rPr lang="en-US" sz="1400" dirty="0" smtClean="0"/>
              <a:t> </a:t>
            </a:r>
            <a:r>
              <a:rPr lang="en-US" sz="1400" dirty="0"/>
              <a:t>is the dollar amount you must pay for medical costs each year before the insurance company begins paying certain claims. Some health plans for sale in Montana do not apply the deductible to certain kinds of services, such as office visits or counseling sessions. Certain care, like immunizations and physicals, are covered even before you pay your deductible</a:t>
            </a:r>
            <a:r>
              <a:rPr lang="en-US" sz="1400" dirty="0" smtClean="0"/>
              <a:t>.</a:t>
            </a:r>
          </a:p>
          <a:p>
            <a:pPr marL="0" indent="0">
              <a:buNone/>
            </a:pPr>
            <a:endParaRPr lang="en-US" sz="1400" dirty="0"/>
          </a:p>
          <a:p>
            <a:pPr marL="0" indent="0">
              <a:buNone/>
            </a:pPr>
            <a:r>
              <a:rPr lang="en-US" sz="1400" b="1" dirty="0" smtClean="0"/>
              <a:t>Out of Pocket Max</a:t>
            </a:r>
            <a:r>
              <a:rPr lang="en-US" sz="1400" dirty="0" smtClean="0"/>
              <a:t>: Federal </a:t>
            </a:r>
            <a:r>
              <a:rPr lang="en-US" sz="1400" dirty="0"/>
              <a:t>law caps the amount of money any person or family must pay in a single year on medical costs. This is called your “out-of-pocket maximum.” You might see it written as “MAX OOP” in some insurance documents. If you have insurance just for yourself, your out-of-pocket maximum cannot be more than $6,850 in 2016. If your insurance is for yourself and your family, your out-of-pocket cannot be more than $13,700</a:t>
            </a:r>
            <a:r>
              <a:rPr lang="en-US" sz="1400" dirty="0" smtClean="0"/>
              <a:t>.</a:t>
            </a:r>
          </a:p>
          <a:p>
            <a:pPr marL="0" indent="0">
              <a:buNone/>
            </a:pPr>
            <a:endParaRPr lang="en-US" sz="1400" dirty="0" smtClean="0"/>
          </a:p>
          <a:p>
            <a:pPr marL="0" indent="0">
              <a:buNone/>
            </a:pPr>
            <a:r>
              <a:rPr lang="en-US" sz="1400" dirty="0"/>
              <a:t>A </a:t>
            </a:r>
            <a:r>
              <a:rPr lang="en-US" sz="1400" b="1" dirty="0"/>
              <a:t>co-pay </a:t>
            </a:r>
            <a:r>
              <a:rPr lang="en-US" sz="1400" dirty="0"/>
              <a:t>is a set amount of money you pay every time you receive certain medical care. Not every plan in Montana has co-pays. Co-pays are usually charged instead of a deductible, but plans differ. We recommend researching plans side-by-side below. Some may have a combination of co-pays, deductibles and coinsurance</a:t>
            </a:r>
            <a:r>
              <a:rPr lang="en-US" sz="1400" dirty="0" smtClean="0"/>
              <a:t>.</a:t>
            </a:r>
          </a:p>
          <a:p>
            <a:pPr marL="0" indent="0">
              <a:buNone/>
            </a:pPr>
            <a:endParaRPr lang="en-US" sz="1400" dirty="0" smtClean="0"/>
          </a:p>
          <a:p>
            <a:pPr marL="0" indent="0">
              <a:buNone/>
            </a:pPr>
            <a:r>
              <a:rPr lang="en-US" sz="1400" b="1" dirty="0"/>
              <a:t>Coinsurance</a:t>
            </a:r>
            <a:r>
              <a:rPr lang="en-US" sz="1400" dirty="0"/>
              <a:t> is the percentage of your medical bill that you must pay. You usually pay coinsurance after you have met your deductible. For example, if your plan has 20 percent coinsurance for MRIs, you will pay 20 percent of the MRI after you have paid your deductible</a:t>
            </a:r>
            <a:r>
              <a:rPr lang="en-US" sz="1400" dirty="0" smtClean="0"/>
              <a:t>.</a:t>
            </a:r>
          </a:p>
        </p:txBody>
      </p:sp>
    </p:spTree>
    <p:extLst>
      <p:ext uri="{BB962C8B-B14F-4D97-AF65-F5344CB8AC3E}">
        <p14:creationId xmlns:p14="http://schemas.microsoft.com/office/powerpoint/2010/main" val="3299227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432</TotalTime>
  <Words>564</Words>
  <Application>Microsoft Macintosh PowerPoint</Application>
  <PresentationFormat>On-screen Show (4:3)</PresentationFormat>
  <Paragraphs>11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Montana Primary Care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Riutta</dc:creator>
  <cp:lastModifiedBy>Olivia Riutta</cp:lastModifiedBy>
  <cp:revision>6</cp:revision>
  <dcterms:created xsi:type="dcterms:W3CDTF">2015-10-20T14:33:55Z</dcterms:created>
  <dcterms:modified xsi:type="dcterms:W3CDTF">2015-10-20T21:46:34Z</dcterms:modified>
</cp:coreProperties>
</file>